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2" r:id="rId6"/>
    <p:sldId id="264" r:id="rId7"/>
    <p:sldId id="268" r:id="rId8"/>
    <p:sldId id="269" r:id="rId9"/>
    <p:sldId id="270" r:id="rId10"/>
    <p:sldId id="271" r:id="rId11"/>
    <p:sldId id="272" r:id="rId12"/>
    <p:sldId id="273" r:id="rId13"/>
    <p:sldId id="277" r:id="rId14"/>
    <p:sldId id="279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32" autoAdjust="0"/>
    <p:restoredTop sz="86418" autoAdjust="0"/>
  </p:normalViewPr>
  <p:slideViewPr>
    <p:cSldViewPr>
      <p:cViewPr varScale="1">
        <p:scale>
          <a:sx n="77" d="100"/>
          <a:sy n="77" d="100"/>
        </p:scale>
        <p:origin x="1260" y="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04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3D4576-1081-4E97-9A4E-84CCBE9C401E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D5B96-30AE-40DE-85B1-89629A345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087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D5B96-30AE-40DE-85B1-89629A3455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45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D5B96-30AE-40DE-85B1-89629A3455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71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D5B96-30AE-40DE-85B1-89629A3455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7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7/27/2015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Counterplans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27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 smtClean="0"/>
          </a:p>
          <a:p>
            <a:r>
              <a:rPr lang="en-US" dirty="0" smtClean="0"/>
              <a:t>OGDI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it okay for </a:t>
            </a:r>
            <a:r>
              <a:rPr lang="en-US" dirty="0" err="1" smtClean="0"/>
              <a:t>counterplans</a:t>
            </a:r>
            <a:r>
              <a:rPr lang="en-US" dirty="0" smtClean="0"/>
              <a:t> to contradict other negative arguments</a:t>
            </a:r>
          </a:p>
          <a:p>
            <a:pPr lvl="1"/>
            <a:r>
              <a:rPr lang="en-US" dirty="0" smtClean="0"/>
              <a:t>YES: laboratory/hypothesis testing model</a:t>
            </a:r>
          </a:p>
          <a:p>
            <a:pPr lvl="1"/>
            <a:r>
              <a:rPr lang="en-US" dirty="0" smtClean="0"/>
              <a:t>NO: advocacy model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Counterplan</a:t>
            </a:r>
            <a:r>
              <a:rPr lang="en-US" dirty="0" smtClean="0"/>
              <a:t> Consistency	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352800"/>
            <a:ext cx="4762500" cy="339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a </a:t>
            </a:r>
            <a:r>
              <a:rPr lang="en-US" dirty="0" err="1" smtClean="0"/>
              <a:t>counterplan</a:t>
            </a:r>
            <a:r>
              <a:rPr lang="en-US" dirty="0" smtClean="0"/>
              <a:t> be read in the 1NC, if at all?</a:t>
            </a:r>
          </a:p>
          <a:p>
            <a:pPr lvl="1"/>
            <a:r>
              <a:rPr lang="en-US" dirty="0" smtClean="0"/>
              <a:t>Yes: </a:t>
            </a:r>
            <a:r>
              <a:rPr lang="en-US" dirty="0" err="1" smtClean="0"/>
              <a:t>Aff</a:t>
            </a:r>
            <a:r>
              <a:rPr lang="en-US" dirty="0" smtClean="0"/>
              <a:t> fantasy land</a:t>
            </a:r>
          </a:p>
          <a:p>
            <a:pPr lvl="1"/>
            <a:r>
              <a:rPr lang="en-US" dirty="0" smtClean="0"/>
              <a:t>No: </a:t>
            </a:r>
            <a:r>
              <a:rPr lang="en-US" dirty="0" err="1" smtClean="0"/>
              <a:t>Neg</a:t>
            </a:r>
            <a:r>
              <a:rPr lang="en-US" dirty="0" smtClean="0"/>
              <a:t> rational world</a:t>
            </a:r>
          </a:p>
          <a:p>
            <a:r>
              <a:rPr lang="en-US" dirty="0" smtClean="0"/>
              <a:t>How many </a:t>
            </a:r>
            <a:r>
              <a:rPr lang="en-US" dirty="0" err="1" smtClean="0"/>
              <a:t>counterplans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Counterplan</a:t>
            </a:r>
            <a:r>
              <a:rPr lang="en-US" dirty="0" smtClean="0"/>
              <a:t> Placement &amp; Number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81400"/>
            <a:ext cx="4957763" cy="3363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</a:t>
            </a:r>
            <a:r>
              <a:rPr lang="en-US" dirty="0" err="1" smtClean="0"/>
              <a:t>counterplan</a:t>
            </a:r>
            <a:r>
              <a:rPr lang="en-US" dirty="0" smtClean="0"/>
              <a:t> durable?</a:t>
            </a:r>
          </a:p>
          <a:p>
            <a:r>
              <a:rPr lang="en-US" dirty="0" smtClean="0"/>
              <a:t>Can </a:t>
            </a:r>
            <a:r>
              <a:rPr lang="en-US" dirty="0" err="1" smtClean="0"/>
              <a:t>counterplans</a:t>
            </a:r>
            <a:r>
              <a:rPr lang="en-US" dirty="0" smtClean="0"/>
              <a:t> fiat actors outside the resolution?</a:t>
            </a:r>
          </a:p>
          <a:p>
            <a:pPr lvl="1"/>
            <a:r>
              <a:rPr lang="en-US" dirty="0" smtClean="0"/>
              <a:t>Other levels of domestic government</a:t>
            </a:r>
          </a:p>
          <a:p>
            <a:pPr lvl="1"/>
            <a:r>
              <a:rPr lang="en-US" dirty="0" smtClean="0"/>
              <a:t>Private individuals and institutions</a:t>
            </a:r>
          </a:p>
          <a:p>
            <a:pPr lvl="1"/>
            <a:r>
              <a:rPr lang="en-US" dirty="0" smtClean="0"/>
              <a:t>Governments of other nations</a:t>
            </a:r>
          </a:p>
          <a:p>
            <a:pPr lvl="1"/>
            <a:r>
              <a:rPr lang="en-US" dirty="0" smtClean="0"/>
              <a:t>Intergovernmental organizations</a:t>
            </a:r>
          </a:p>
          <a:p>
            <a:r>
              <a:rPr lang="en-US" dirty="0" smtClean="0"/>
              <a:t>Can a </a:t>
            </a:r>
            <a:r>
              <a:rPr lang="en-US" dirty="0" err="1" smtClean="0"/>
              <a:t>counterplan</a:t>
            </a:r>
            <a:r>
              <a:rPr lang="en-US" dirty="0" smtClean="0"/>
              <a:t> be fiat contingent (if/then)?</a:t>
            </a:r>
          </a:p>
          <a:p>
            <a:r>
              <a:rPr lang="en-US" dirty="0" smtClean="0"/>
              <a:t>Can a </a:t>
            </a:r>
            <a:r>
              <a:rPr lang="en-US" dirty="0" err="1" smtClean="0"/>
              <a:t>counterplan</a:t>
            </a:r>
            <a:r>
              <a:rPr lang="en-US" dirty="0" smtClean="0"/>
              <a:t> be initiated in the future?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of Fiat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Permutation</a:t>
            </a:r>
          </a:p>
          <a:p>
            <a:pPr lvl="1"/>
            <a:r>
              <a:rPr lang="en-US" dirty="0" smtClean="0"/>
              <a:t>All of the plan plus part or all of the </a:t>
            </a:r>
            <a:r>
              <a:rPr lang="en-US" dirty="0" err="1" smtClean="0"/>
              <a:t>cp</a:t>
            </a:r>
            <a:endParaRPr lang="en-US" dirty="0" smtClean="0"/>
          </a:p>
          <a:p>
            <a:pPr lvl="2"/>
            <a:r>
              <a:rPr lang="en-US" dirty="0" err="1" smtClean="0"/>
              <a:t>Severence</a:t>
            </a:r>
            <a:endParaRPr lang="en-US" dirty="0" smtClean="0"/>
          </a:p>
          <a:p>
            <a:pPr lvl="2"/>
            <a:r>
              <a:rPr lang="en-US" dirty="0" smtClean="0"/>
              <a:t>Intrinsic</a:t>
            </a:r>
            <a:endParaRPr lang="en-US" dirty="0"/>
          </a:p>
          <a:p>
            <a:r>
              <a:rPr lang="en-US" dirty="0" smtClean="0"/>
              <a:t>Solvency Deficit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Affirming Against the CP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743200"/>
            <a:ext cx="4604768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73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States/State Courts</a:t>
            </a:r>
          </a:p>
          <a:p>
            <a:r>
              <a:rPr lang="en-US" dirty="0" smtClean="0"/>
              <a:t>Federal Agents</a:t>
            </a:r>
          </a:p>
          <a:p>
            <a:pPr lvl="1"/>
            <a:r>
              <a:rPr lang="en-US" dirty="0" smtClean="0"/>
              <a:t>Executive</a:t>
            </a:r>
          </a:p>
          <a:p>
            <a:pPr lvl="1"/>
            <a:r>
              <a:rPr lang="en-US" dirty="0" smtClean="0"/>
              <a:t>Legislative</a:t>
            </a:r>
          </a:p>
          <a:p>
            <a:pPr lvl="1"/>
            <a:r>
              <a:rPr lang="en-US" dirty="0" smtClean="0"/>
              <a:t>Judicial</a:t>
            </a:r>
          </a:p>
          <a:p>
            <a:pPr lvl="1"/>
            <a:r>
              <a:rPr lang="en-US" dirty="0" err="1" smtClean="0"/>
              <a:t>Agences</a:t>
            </a:r>
            <a:r>
              <a:rPr lang="en-US" dirty="0" smtClean="0"/>
              <a:t> (FAA, FBI, NSA, CDC, DOE, DOI)</a:t>
            </a:r>
          </a:p>
          <a:p>
            <a:pPr lvl="1"/>
            <a:r>
              <a:rPr lang="en-US" dirty="0" smtClean="0"/>
              <a:t>Federal Circuit Courts</a:t>
            </a:r>
          </a:p>
          <a:p>
            <a:r>
              <a:rPr lang="en-US" dirty="0" smtClean="0"/>
              <a:t>Process CPs</a:t>
            </a:r>
          </a:p>
          <a:p>
            <a:pPr lvl="1"/>
            <a:r>
              <a:rPr lang="en-US" dirty="0" smtClean="0"/>
              <a:t>Wyden Committee</a:t>
            </a:r>
          </a:p>
          <a:p>
            <a:pPr lvl="1"/>
            <a:r>
              <a:rPr lang="en-US" dirty="0" smtClean="0"/>
              <a:t>Self-Restraint</a:t>
            </a:r>
          </a:p>
          <a:p>
            <a:pPr lvl="1"/>
            <a:r>
              <a:rPr lang="en-US" dirty="0" smtClean="0"/>
              <a:t>Offsets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CPs on the Surveillance Topic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754004"/>
            <a:ext cx="4455133" cy="307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7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7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counterplan is a competitive policy option to the affirmative plan</a:t>
            </a:r>
          </a:p>
          <a:p>
            <a:r>
              <a:rPr lang="en-US" dirty="0" smtClean="0"/>
              <a:t>It’s a plan offered by the negative to “counter” the “plan”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</a:t>
            </a:r>
            <a:r>
              <a:rPr lang="en-US" dirty="0" err="1" smtClean="0"/>
              <a:t>Counterplans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276600"/>
            <a:ext cx="4024313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policy that either</a:t>
            </a:r>
          </a:p>
          <a:p>
            <a:pPr lvl="1"/>
            <a:r>
              <a:rPr lang="en-US" dirty="0" smtClean="0"/>
              <a:t>Creates a forced choice with the affirmative plan (is MUTUALLY EXCLUSIVE) and/or</a:t>
            </a:r>
          </a:p>
          <a:p>
            <a:pPr lvl="1"/>
            <a:r>
              <a:rPr lang="en-US" dirty="0" smtClean="0"/>
              <a:t>Is not desirable to be implemented alongside the plan (net beneficial)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Competitive Policy Option?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429000"/>
            <a:ext cx="5237596" cy="3515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status quo is bad</a:t>
            </a:r>
          </a:p>
          <a:p>
            <a:r>
              <a:rPr lang="en-US" dirty="0" smtClean="0"/>
              <a:t>Affirmatives will (or at least should) choose to defend the best topical option</a:t>
            </a:r>
          </a:p>
          <a:p>
            <a:r>
              <a:rPr lang="en-US" dirty="0" smtClean="0"/>
              <a:t>Taking out the entire case is either often hard (the </a:t>
            </a:r>
            <a:r>
              <a:rPr lang="en-US" dirty="0" err="1" smtClean="0"/>
              <a:t>aff</a:t>
            </a:r>
            <a:r>
              <a:rPr lang="en-US" dirty="0" smtClean="0"/>
              <a:t> is right) and/or time intensive (requires lots of evidence)</a:t>
            </a:r>
          </a:p>
          <a:p>
            <a:r>
              <a:rPr lang="en-US" dirty="0" smtClean="0"/>
              <a:t>Hedge against add-on advantages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Run a </a:t>
            </a:r>
            <a:r>
              <a:rPr lang="en-US" dirty="0" err="1" smtClean="0"/>
              <a:t>Counterplan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572000"/>
            <a:ext cx="3156305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Agent: adopts virtually the same policy as the </a:t>
            </a:r>
            <a:r>
              <a:rPr lang="en-US" dirty="0" err="1" smtClean="0"/>
              <a:t>aff</a:t>
            </a:r>
            <a:r>
              <a:rPr lang="en-US" dirty="0" smtClean="0"/>
              <a:t> using a different actor</a:t>
            </a:r>
          </a:p>
          <a:p>
            <a:r>
              <a:rPr lang="en-US" dirty="0" smtClean="0"/>
              <a:t>Mechanism: attempts to solve the </a:t>
            </a:r>
            <a:r>
              <a:rPr lang="en-US" dirty="0" err="1" smtClean="0"/>
              <a:t>aff</a:t>
            </a:r>
            <a:r>
              <a:rPr lang="en-US" dirty="0" smtClean="0"/>
              <a:t> harms using a different policy approach</a:t>
            </a:r>
          </a:p>
          <a:p>
            <a:r>
              <a:rPr lang="en-US" dirty="0" smtClean="0"/>
              <a:t>Process: alter some way the plan mandates are implemented (normal means)—consult, condition, steal the funding/offsets ,etc.</a:t>
            </a:r>
          </a:p>
          <a:p>
            <a:r>
              <a:rPr lang="en-US" dirty="0" smtClean="0"/>
              <a:t>Mutually exclusive: policy options that are PRECLUDED by the plan that the </a:t>
            </a:r>
            <a:r>
              <a:rPr lang="en-US" dirty="0" err="1" smtClean="0"/>
              <a:t>neg</a:t>
            </a:r>
            <a:r>
              <a:rPr lang="en-US" dirty="0" smtClean="0"/>
              <a:t> claims are just better (now rare)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 err="1" smtClean="0"/>
              <a:t>Counterplans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old days: </a:t>
            </a:r>
            <a:r>
              <a:rPr lang="en-US" dirty="0" err="1" smtClean="0"/>
              <a:t>neg</a:t>
            </a:r>
            <a:r>
              <a:rPr lang="en-US" dirty="0" smtClean="0"/>
              <a:t> only gets the status quo (but at least they had inherency?)</a:t>
            </a:r>
          </a:p>
          <a:p>
            <a:r>
              <a:rPr lang="en-US" dirty="0" smtClean="0"/>
              <a:t>Reciprocity kicks in: if the </a:t>
            </a:r>
            <a:r>
              <a:rPr lang="en-US" dirty="0" err="1" smtClean="0"/>
              <a:t>aff</a:t>
            </a:r>
            <a:r>
              <a:rPr lang="en-US" dirty="0" smtClean="0"/>
              <a:t> gets a plan, the </a:t>
            </a:r>
            <a:r>
              <a:rPr lang="en-US" dirty="0" err="1" smtClean="0"/>
              <a:t>neg</a:t>
            </a:r>
            <a:r>
              <a:rPr lang="en-US" dirty="0" smtClean="0"/>
              <a:t> should get one too (non-topical, non-PIC, mutually </a:t>
            </a:r>
            <a:r>
              <a:rPr lang="en-US" dirty="0" err="1" smtClean="0"/>
              <a:t>exlusive</a:t>
            </a:r>
            <a:r>
              <a:rPr lang="en-US" dirty="0" smtClean="0"/>
              <a:t> </a:t>
            </a:r>
            <a:r>
              <a:rPr lang="en-US" dirty="0" err="1" smtClean="0"/>
              <a:t>counterplan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Game theory: </a:t>
            </a:r>
            <a:r>
              <a:rPr lang="en-US" dirty="0" err="1" smtClean="0"/>
              <a:t>neg</a:t>
            </a:r>
            <a:r>
              <a:rPr lang="en-US" dirty="0" smtClean="0"/>
              <a:t> gets net beneficial </a:t>
            </a:r>
            <a:r>
              <a:rPr lang="en-US" dirty="0" err="1" smtClean="0"/>
              <a:t>counterplans</a:t>
            </a:r>
            <a:r>
              <a:rPr lang="en-US" dirty="0" smtClean="0"/>
              <a:t> (non-topical, non-PIC)</a:t>
            </a:r>
          </a:p>
          <a:p>
            <a:r>
              <a:rPr lang="en-US" dirty="0" smtClean="0"/>
              <a:t>Modern: </a:t>
            </a:r>
            <a:r>
              <a:rPr lang="en-US" dirty="0" err="1" smtClean="0"/>
              <a:t>neg</a:t>
            </a:r>
            <a:r>
              <a:rPr lang="en-US" dirty="0" smtClean="0"/>
              <a:t> gets any net beneficial option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We Get </a:t>
            </a:r>
            <a:r>
              <a:rPr lang="en-US" dirty="0" err="1" smtClean="0"/>
              <a:t>Counterplans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debate look like if </a:t>
            </a:r>
            <a:r>
              <a:rPr lang="en-US" dirty="0" err="1" smtClean="0"/>
              <a:t>counterplans</a:t>
            </a:r>
            <a:r>
              <a:rPr lang="en-US" dirty="0" smtClean="0"/>
              <a:t> were not allowed to be topical?</a:t>
            </a:r>
          </a:p>
          <a:p>
            <a:r>
              <a:rPr lang="en-US" dirty="0" smtClean="0"/>
              <a:t>Topical </a:t>
            </a:r>
            <a:r>
              <a:rPr lang="en-US" dirty="0" err="1" smtClean="0"/>
              <a:t>counterplans</a:t>
            </a:r>
            <a:r>
              <a:rPr lang="en-US" dirty="0" smtClean="0"/>
              <a:t> are OK because:</a:t>
            </a:r>
          </a:p>
          <a:p>
            <a:pPr lvl="1"/>
            <a:r>
              <a:rPr lang="en-US" dirty="0" smtClean="0"/>
              <a:t>Predictable</a:t>
            </a:r>
          </a:p>
          <a:p>
            <a:pPr lvl="1"/>
            <a:r>
              <a:rPr lang="en-US" dirty="0" err="1" smtClean="0"/>
              <a:t>Aff</a:t>
            </a:r>
            <a:r>
              <a:rPr lang="en-US" dirty="0" smtClean="0"/>
              <a:t> an use own research against</a:t>
            </a:r>
          </a:p>
          <a:p>
            <a:pPr lvl="1"/>
            <a:r>
              <a:rPr lang="en-US" dirty="0" smtClean="0"/>
              <a:t>Are real world</a:t>
            </a:r>
          </a:p>
          <a:p>
            <a:pPr lvl="1"/>
            <a:r>
              <a:rPr lang="en-US" dirty="0" smtClean="0"/>
              <a:t>Encourage topic clash and research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Topicality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4196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accepted methods</a:t>
            </a:r>
          </a:p>
          <a:p>
            <a:pPr lvl="1"/>
            <a:r>
              <a:rPr lang="en-US" dirty="0" smtClean="0"/>
              <a:t>Mutual exclusivity</a:t>
            </a:r>
          </a:p>
          <a:p>
            <a:pPr lvl="1"/>
            <a:r>
              <a:rPr lang="en-US" dirty="0" smtClean="0"/>
              <a:t>Net benefits</a:t>
            </a:r>
          </a:p>
          <a:p>
            <a:r>
              <a:rPr lang="en-US" dirty="0" smtClean="0"/>
              <a:t>Other (poor) methods</a:t>
            </a:r>
          </a:p>
          <a:p>
            <a:pPr lvl="1"/>
            <a:r>
              <a:rPr lang="en-US" dirty="0" smtClean="0"/>
              <a:t>Philosophical</a:t>
            </a:r>
          </a:p>
          <a:p>
            <a:pPr lvl="1"/>
            <a:r>
              <a:rPr lang="en-US" dirty="0" smtClean="0"/>
              <a:t>Normal means</a:t>
            </a:r>
          </a:p>
          <a:p>
            <a:pPr lvl="1"/>
            <a:r>
              <a:rPr lang="en-US" dirty="0" smtClean="0"/>
              <a:t>Textual exclusivity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Counterplan </a:t>
            </a:r>
            <a:r>
              <a:rPr lang="en-US" dirty="0" err="1" smtClean="0"/>
              <a:t>Competititon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2004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what circumstances can the negative get rid of the </a:t>
            </a:r>
            <a:r>
              <a:rPr lang="en-US" dirty="0" err="1" smtClean="0"/>
              <a:t>counterplan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UNCONDITIONAL—’til death do you part</a:t>
            </a:r>
          </a:p>
          <a:p>
            <a:pPr lvl="1"/>
            <a:r>
              <a:rPr lang="en-US" dirty="0" smtClean="0"/>
              <a:t>DISPOSITIONAL—anytime the </a:t>
            </a:r>
            <a:r>
              <a:rPr lang="en-US" dirty="0" err="1" smtClean="0"/>
              <a:t>neg</a:t>
            </a:r>
            <a:r>
              <a:rPr lang="en-US" dirty="0" smtClean="0"/>
              <a:t> wants UNLESS the </a:t>
            </a:r>
            <a:r>
              <a:rPr lang="en-US" dirty="0" err="1" smtClean="0"/>
              <a:t>counterplan</a:t>
            </a:r>
            <a:r>
              <a:rPr lang="en-US" dirty="0" smtClean="0"/>
              <a:t> is straight-turned</a:t>
            </a:r>
          </a:p>
          <a:p>
            <a:pPr lvl="1"/>
            <a:r>
              <a:rPr lang="en-US" dirty="0" smtClean="0"/>
              <a:t>CONDITIONAL—whenever the </a:t>
            </a:r>
            <a:r>
              <a:rPr lang="en-US" dirty="0" err="1" smtClean="0"/>
              <a:t>neg</a:t>
            </a:r>
            <a:r>
              <a:rPr lang="en-US" dirty="0" smtClean="0"/>
              <a:t> wants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Counterplan</a:t>
            </a:r>
            <a:r>
              <a:rPr lang="en-US" dirty="0" smtClean="0"/>
              <a:t> Status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86200"/>
            <a:ext cx="3866988" cy="2895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3224</TotalTime>
  <Words>523</Words>
  <Application>Microsoft Office PowerPoint</Application>
  <PresentationFormat>On-screen Show (4:3)</PresentationFormat>
  <Paragraphs>84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Lucida Sans Unicode</vt:lpstr>
      <vt:lpstr>Verdana</vt:lpstr>
      <vt:lpstr>Wingdings 2</vt:lpstr>
      <vt:lpstr>Wingdings 3</vt:lpstr>
      <vt:lpstr>Concourse</vt:lpstr>
      <vt:lpstr>Counterplans</vt:lpstr>
      <vt:lpstr>What are Counterplans?</vt:lpstr>
      <vt:lpstr>What is a Competitive Policy Option?</vt:lpstr>
      <vt:lpstr>Why Run a Counterplan</vt:lpstr>
      <vt:lpstr>Types of Counterplans</vt:lpstr>
      <vt:lpstr>How Did We Get Counterplans?</vt:lpstr>
      <vt:lpstr>Topicality</vt:lpstr>
      <vt:lpstr>Counterplan Competititon</vt:lpstr>
      <vt:lpstr>Counterplan Status</vt:lpstr>
      <vt:lpstr>Counterplan Consistency </vt:lpstr>
      <vt:lpstr>Counterplan Placement &amp; Number</vt:lpstr>
      <vt:lpstr>Questions of Fiat</vt:lpstr>
      <vt:lpstr>Affirming Against the CP </vt:lpstr>
      <vt:lpstr>CPs on the Surveillance Topic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Counterplans</dc:title>
  <dc:creator>David Cram Helwich</dc:creator>
  <cp:lastModifiedBy>Mike Baxter-Kauf</cp:lastModifiedBy>
  <cp:revision>20</cp:revision>
  <dcterms:created xsi:type="dcterms:W3CDTF">2012-06-30T02:33:11Z</dcterms:created>
  <dcterms:modified xsi:type="dcterms:W3CDTF">2015-07-27T19:29:06Z</dcterms:modified>
</cp:coreProperties>
</file>